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Caveat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hPhiai101LXv7hOe41wpY/HTOK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Caveat-bold.fntdata"/><Relationship Id="rId9" Type="http://schemas.openxmlformats.org/officeDocument/2006/relationships/font" Target="fonts/Cave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"/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l">
              <a:srgbClr val="000000">
                <a:alpha val="65882"/>
              </a:srgbClr>
            </a:outerShdw>
          </a:effectLst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6"/>
          <p:cNvSpPr/>
          <p:nvPr/>
        </p:nvSpPr>
        <p:spPr>
          <a:xfrm>
            <a:off x="1447796" y="1411614"/>
            <a:ext cx="9296403" cy="4034771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6"/>
          <p:cNvSpPr/>
          <p:nvPr/>
        </p:nvSpPr>
        <p:spPr>
          <a:xfrm>
            <a:off x="5135883" y="1267733"/>
            <a:ext cx="1920240" cy="731520"/>
          </a:xfrm>
          <a:prstGeom prst="rect">
            <a:avLst/>
          </a:prstGeom>
          <a:solidFill>
            <a:srgbClr val="A7A259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6"/>
          <p:cNvGrpSpPr/>
          <p:nvPr/>
        </p:nvGrpSpPr>
        <p:grpSpPr>
          <a:xfrm>
            <a:off x="5250183" y="1267733"/>
            <a:ext cx="1691640" cy="615931"/>
            <a:chOff x="5250183" y="1267733"/>
            <a:chExt cx="1691640" cy="615931"/>
          </a:xfrm>
        </p:grpSpPr>
        <p:cxnSp>
          <p:nvCxnSpPr>
            <p:cNvPr id="24" name="Google Shape;24;p6"/>
            <p:cNvCxnSpPr/>
            <p:nvPr/>
          </p:nvCxnSpPr>
          <p:spPr>
            <a:xfrm>
              <a:off x="5250183" y="1267733"/>
              <a:ext cx="0" cy="612648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" name="Google Shape;25;p6"/>
            <p:cNvCxnSpPr/>
            <p:nvPr/>
          </p:nvCxnSpPr>
          <p:spPr>
            <a:xfrm>
              <a:off x="6941823" y="1267733"/>
              <a:ext cx="0" cy="612648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6" name="Google Shape;26;p6"/>
            <p:cNvCxnSpPr/>
            <p:nvPr/>
          </p:nvCxnSpPr>
          <p:spPr>
            <a:xfrm>
              <a:off x="5250183" y="1883664"/>
              <a:ext cx="169164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7" name="Google Shape;27;p6"/>
          <p:cNvSpPr txBox="1"/>
          <p:nvPr>
            <p:ph type="ctrTitle"/>
          </p:nvPr>
        </p:nvSpPr>
        <p:spPr>
          <a:xfrm>
            <a:off x="1629104" y="2244833"/>
            <a:ext cx="8933797" cy="243723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b="0" sz="6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629104" y="4682066"/>
            <a:ext cx="8936842" cy="4572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  <a:defRPr sz="1800">
                <a:solidFill>
                  <a:srgbClr val="0D0D0D"/>
                </a:solidFill>
              </a:defRPr>
            </a:lvl1pPr>
            <a:lvl2pPr lvl="1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5318763" y="1341260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sz="13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1629104" y="5177405"/>
            <a:ext cx="57302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606918" y="5177405"/>
            <a:ext cx="1955983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 rot="5400000">
            <a:off x="4171191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/>
            </a:lvl1pPr>
            <a:lvl2pPr indent="-3111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/>
            </a:lvl2pPr>
            <a:lvl3pPr indent="-2984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/>
            </a:lvl3pPr>
            <a:lvl4pPr indent="-2984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/>
            </a:lvl4pPr>
            <a:lvl5pPr indent="-2984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 rot="5400000">
            <a:off x="7543794" y="2209798"/>
            <a:ext cx="5257800" cy="2362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 rot="5400000">
            <a:off x="2247901" y="-647702"/>
            <a:ext cx="5257800" cy="8077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/>
            </a:lvl1pPr>
            <a:lvl2pPr indent="-3111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/>
            </a:lvl2pPr>
            <a:lvl3pPr indent="-2984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/>
            </a:lvl3pPr>
            <a:lvl4pPr indent="-2984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/>
            </a:lvl4pPr>
            <a:lvl5pPr indent="-2984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1" type="ftr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1066803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/>
            </a:lvl1pPr>
            <a:lvl2pPr indent="-3111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/>
            </a:lvl2pPr>
            <a:lvl3pPr indent="-2984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/>
            </a:lvl3pPr>
            <a:lvl4pPr indent="-2984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/>
            </a:lvl4pPr>
            <a:lvl5pPr indent="-2984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0" type="dt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1066803" y="2103120"/>
            <a:ext cx="4663440" cy="3749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6461763" y="2103120"/>
            <a:ext cx="4663440" cy="3749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l">
              <a:srgbClr val="000000">
                <a:alpha val="65882"/>
              </a:srgbClr>
            </a:outerShdw>
          </a:effectLst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1447796" y="1411614"/>
            <a:ext cx="9296403" cy="4034771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5135883" y="1267733"/>
            <a:ext cx="1920240" cy="731520"/>
          </a:xfrm>
          <a:prstGeom prst="rect">
            <a:avLst/>
          </a:prstGeom>
          <a:solidFill>
            <a:srgbClr val="D99147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1629159" y="2275164"/>
            <a:ext cx="8933688" cy="240689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" name="Google Shape;51;p9"/>
          <p:cNvGrpSpPr/>
          <p:nvPr/>
        </p:nvGrpSpPr>
        <p:grpSpPr>
          <a:xfrm>
            <a:off x="5250183" y="1267733"/>
            <a:ext cx="1691640" cy="615931"/>
            <a:chOff x="5250183" y="1267733"/>
            <a:chExt cx="1691640" cy="615931"/>
          </a:xfrm>
        </p:grpSpPr>
        <p:cxnSp>
          <p:nvCxnSpPr>
            <p:cNvPr id="52" name="Google Shape;52;p9"/>
            <p:cNvCxnSpPr/>
            <p:nvPr/>
          </p:nvCxnSpPr>
          <p:spPr>
            <a:xfrm>
              <a:off x="5250183" y="1267733"/>
              <a:ext cx="0" cy="612648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3" name="Google Shape;53;p9"/>
            <p:cNvCxnSpPr/>
            <p:nvPr/>
          </p:nvCxnSpPr>
          <p:spPr>
            <a:xfrm>
              <a:off x="6941823" y="1267733"/>
              <a:ext cx="0" cy="612648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" name="Google Shape;54;p9"/>
            <p:cNvCxnSpPr/>
            <p:nvPr/>
          </p:nvCxnSpPr>
          <p:spPr>
            <a:xfrm>
              <a:off x="5250183" y="1883664"/>
              <a:ext cx="169164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629159" y="4682066"/>
            <a:ext cx="8939787" cy="4572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  <a:defRPr sz="1800">
                <a:solidFill>
                  <a:srgbClr val="0D0D0D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5318763" y="1344506"/>
            <a:ext cx="1554480" cy="49877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sz="13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1629159" y="5177405"/>
            <a:ext cx="56601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04504" y="5177405"/>
            <a:ext cx="1958343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sz="19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1069848" y="2792467"/>
            <a:ext cx="4663440" cy="316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645870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sz="19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6458708" y="2792467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0" type="dt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8119872" y="237744"/>
            <a:ext cx="3826599" cy="6382512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8254663" y="374904"/>
            <a:ext cx="3557015" cy="6108192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3"/>
          <p:cNvSpPr txBox="1"/>
          <p:nvPr>
            <p:ph type="title"/>
          </p:nvPr>
        </p:nvSpPr>
        <p:spPr>
          <a:xfrm>
            <a:off x="8458200" y="607390"/>
            <a:ext cx="3161958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685800" y="609603"/>
            <a:ext cx="6858000" cy="5333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Garamond"/>
              <a:buChar char="◦"/>
              <a:defRPr sz="19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8458200" y="2336804"/>
            <a:ext cx="3161958" cy="3606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5587998" y="6035040"/>
            <a:ext cx="1955801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685800" y="6035040"/>
            <a:ext cx="4584701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10396728" y="6035040"/>
            <a:ext cx="122343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8119872" y="237744"/>
            <a:ext cx="3826599" cy="6382512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/>
          <p:nvPr>
            <p:ph idx="2" type="pic"/>
          </p:nvPr>
        </p:nvSpPr>
        <p:spPr>
          <a:xfrm>
            <a:off x="228600" y="237744"/>
            <a:ext cx="7696203" cy="6382512"/>
          </a:xfrm>
          <a:prstGeom prst="rect">
            <a:avLst/>
          </a:prstGeom>
          <a:solidFill>
            <a:srgbClr val="CAC79B"/>
          </a:solidFill>
          <a:ln>
            <a:noFill/>
          </a:ln>
        </p:spPr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5662339" y="6035040"/>
            <a:ext cx="2071966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612648" y="6035040"/>
            <a:ext cx="4588001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1" sz="1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8254663" y="374904"/>
            <a:ext cx="3557015" cy="6108192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8477246" y="603504"/>
            <a:ext cx="3144777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sz="3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8477246" y="2386584"/>
            <a:ext cx="3144777" cy="3511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"/>
          <p:cNvSpPr/>
          <p:nvPr/>
        </p:nvSpPr>
        <p:spPr>
          <a:xfrm>
            <a:off x="234699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5"/>
          <p:cNvSpPr/>
          <p:nvPr/>
        </p:nvSpPr>
        <p:spPr>
          <a:xfrm>
            <a:off x="371859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5"/>
          <p:cNvSpPr txBox="1"/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5"/>
          <p:cNvSpPr txBox="1"/>
          <p:nvPr>
            <p:ph idx="1" type="body"/>
          </p:nvPr>
        </p:nvSpPr>
        <p:spPr>
          <a:xfrm>
            <a:off x="1066803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0" type="dt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5"/>
          <p:cNvSpPr txBox="1"/>
          <p:nvPr>
            <p:ph idx="11" type="ftr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hyperlink" Target="https://drive.google.com/file/d/1qAtoqQVZ9pXzazgUHMdKkK_oezTrcwwW/view?usp=drivesdk" TargetMode="External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ryJq3b7sYe5CtAPtVgL3q0WmpXVXboeE/view?usp=drivesdk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hyperlink" Target="https://drive.google.com/file/d/1NWwH6bYeXFgWBPtzXL8MN4A3gGJhmE2d/view?usp=drivesdk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zzi di plastica di un puzzle" id="111" name="Google Shape;111;p1"/>
          <p:cNvPicPr preferRelativeResize="0"/>
          <p:nvPr/>
        </p:nvPicPr>
        <p:blipFill rotWithShape="1">
          <a:blip r:embed="rId3">
            <a:alphaModFix amt="90000"/>
          </a:blip>
          <a:srcRect b="13730" l="0" r="0" t="5055"/>
          <a:stretch/>
        </p:blipFill>
        <p:spPr>
          <a:xfrm>
            <a:off x="0" y="9"/>
            <a:ext cx="1219199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262626">
              <a:alpha val="9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447796" y="1411614"/>
            <a:ext cx="9296400" cy="4034700"/>
          </a:xfrm>
          <a:prstGeom prst="rect">
            <a:avLst/>
          </a:prstGeom>
          <a:solidFill>
            <a:srgbClr val="0000FF"/>
          </a:solidFill>
          <a:ln cap="sq" cmpd="sng" w="9525">
            <a:solidFill>
              <a:srgbClr val="F0F0F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>
            <p:ph type="ctrTitle"/>
          </p:nvPr>
        </p:nvSpPr>
        <p:spPr>
          <a:xfrm>
            <a:off x="1538550" y="1511425"/>
            <a:ext cx="9114900" cy="32991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1" lang="it-IT" sz="4333">
                <a:solidFill>
                  <a:srgbClr val="FFFFFF"/>
                </a:solidFill>
              </a:rPr>
              <a:t>      LA VOCE DELLA SCUOLA</a:t>
            </a:r>
            <a:r>
              <a:rPr b="1" lang="it-IT" sz="4333">
                <a:solidFill>
                  <a:srgbClr val="FFFFFF"/>
                </a:solidFill>
              </a:rPr>
              <a:t>: </a:t>
            </a:r>
            <a:endParaRPr b="1" sz="4333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sz="4333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it-IT" sz="40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                  DOTT.SSA MERI NANNI</a:t>
            </a:r>
            <a:r>
              <a:rPr lang="it-IT" sz="4000">
                <a:solidFill>
                  <a:srgbClr val="FFFFFF"/>
                </a:solidFill>
              </a:rPr>
              <a:t> 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it-IT" sz="1811">
                <a:solidFill>
                  <a:srgbClr val="FFFFFF"/>
                </a:solidFill>
              </a:rPr>
              <a:t>DIRIGENTE SCOLASTICO </a:t>
            </a:r>
            <a:endParaRPr sz="1811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it-IT" sz="1811">
                <a:solidFill>
                  <a:srgbClr val="FFFFFF"/>
                </a:solidFill>
              </a:rPr>
              <a:t>DELL’ISTITUTO COMPRENSIVO SCARPERIA SAN PIERO A SIEVE</a:t>
            </a:r>
            <a:endParaRPr sz="4611"/>
          </a:p>
        </p:txBody>
      </p:sp>
      <p:sp>
        <p:nvSpPr>
          <p:cNvPr id="115" name="Google Shape;115;p1"/>
          <p:cNvSpPr txBox="1"/>
          <p:nvPr>
            <p:ph idx="1" type="subTitle"/>
          </p:nvPr>
        </p:nvSpPr>
        <p:spPr>
          <a:xfrm>
            <a:off x="1447800" y="4439200"/>
            <a:ext cx="9296400" cy="1680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FFF2C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Arial"/>
              <a:buNone/>
            </a:pPr>
            <a:r>
              <a:rPr b="1" i="1" lang="it-IT" sz="2000">
                <a:solidFill>
                  <a:srgbClr val="FFF2CC"/>
                </a:solidFill>
              </a:rPr>
              <a:t>Dott.ssa Eloisa Mingione, Dott.ssa Elena Nesi, Dott.ssa Kendra Pupilli</a:t>
            </a:r>
            <a:endParaRPr i="1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600"/>
              <a:buFont typeface="Arial"/>
              <a:buNone/>
            </a:pPr>
            <a:r>
              <a:rPr lang="it-IT" sz="2000">
                <a:solidFill>
                  <a:srgbClr val="FFF2CC"/>
                </a:solidFill>
              </a:rPr>
              <a:t>                                              </a:t>
            </a:r>
            <a:r>
              <a:rPr lang="it-IT" sz="1600">
                <a:solidFill>
                  <a:srgbClr val="FFF2CC"/>
                </a:solidFill>
              </a:rPr>
              <a:t>GDL Sportello Scolastico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type="title"/>
          </p:nvPr>
        </p:nvSpPr>
        <p:spPr>
          <a:xfrm>
            <a:off x="730000" y="3727000"/>
            <a:ext cx="7727700" cy="1269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it-IT" sz="3600">
                <a:solidFill>
                  <a:srgbClr val="0000FF"/>
                </a:solidFill>
              </a:rPr>
              <a:t>Q</a:t>
            </a:r>
            <a:r>
              <a:rPr lang="it-IT" sz="3600">
                <a:solidFill>
                  <a:srgbClr val="0000FF"/>
                </a:solidFill>
              </a:rPr>
              <a:t>uali punti di forza e criticità hanno di questa esperienza gli attori della scuola?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425" y="1530000"/>
            <a:ext cx="3865776" cy="18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575" y="2787000"/>
            <a:ext cx="1879500" cy="22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1775" y="4867459"/>
            <a:ext cx="1411715" cy="141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 txBox="1"/>
          <p:nvPr/>
        </p:nvSpPr>
        <p:spPr>
          <a:xfrm>
            <a:off x="2726100" y="523100"/>
            <a:ext cx="70434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4700" u="sng">
                <a:solidFill>
                  <a:srgbClr val="0000FF"/>
                </a:solidFill>
              </a:rPr>
              <a:t>Lo psicologo a scuola:</a:t>
            </a:r>
            <a:r>
              <a:rPr b="1" lang="it-IT" sz="4700" u="sng">
                <a:solidFill>
                  <a:srgbClr val="0070C0"/>
                </a:solidFill>
              </a:rPr>
              <a:t> </a:t>
            </a:r>
            <a:endParaRPr b="1" sz="4700" u="sng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>
            <p:ph idx="1" type="body"/>
          </p:nvPr>
        </p:nvSpPr>
        <p:spPr>
          <a:xfrm>
            <a:off x="672975" y="1545550"/>
            <a:ext cx="5631900" cy="45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-IT" sz="3500">
                <a:solidFill>
                  <a:srgbClr val="0000FF"/>
                </a:solidFill>
              </a:rPr>
              <a:t>C</a:t>
            </a:r>
            <a:r>
              <a:rPr b="1" lang="it-IT" sz="3500">
                <a:solidFill>
                  <a:srgbClr val="0000FF"/>
                </a:solidFill>
              </a:rPr>
              <a:t>ome la scuola  recepisce le indicazioni richieste a tutela dei nostri interventi all’interno della scuola (modulistica per il consenso informato, privacy etc)?</a:t>
            </a:r>
            <a:endParaRPr sz="1300">
              <a:solidFill>
                <a:srgbClr val="0000FF"/>
              </a:solidFill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00050" y="472725"/>
            <a:ext cx="113919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3800" u="sng" cap="none" strike="noStrike">
                <a:solidFill>
                  <a:srgbClr val="0000FF"/>
                </a:solidFill>
              </a:rPr>
              <a:t>Vademecum dello psicologo scolastico: </a:t>
            </a:r>
            <a:endParaRPr b="1" i="1" sz="3800" u="sng" cap="none" strike="noStrike"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0000FF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8600" y="2934497"/>
            <a:ext cx="1411715" cy="141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6304871" y="1429253"/>
            <a:ext cx="2715000" cy="39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304871" y="1429233"/>
            <a:ext cx="2715000" cy="3994500"/>
          </a:xfrm>
          <a:prstGeom prst="rect">
            <a:avLst/>
          </a:prstGeom>
          <a:solidFill>
            <a:srgbClr val="82766A">
              <a:alpha val="1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ivania vuota e ordinata" id="134" name="Google Shape;134;p3"/>
          <p:cNvPicPr preferRelativeResize="0"/>
          <p:nvPr/>
        </p:nvPicPr>
        <p:blipFill rotWithShape="1">
          <a:blip r:embed="rId5">
            <a:alphaModFix/>
          </a:blip>
          <a:srcRect b="0" l="43339" r="37887" t="0"/>
          <a:stretch/>
        </p:blipFill>
        <p:spPr>
          <a:xfrm>
            <a:off x="8027000" y="1432100"/>
            <a:ext cx="990600" cy="3120390"/>
          </a:xfrm>
          <a:custGeom>
            <a:rect b="b" l="l" r="r" t="t"/>
            <a:pathLst>
              <a:path extrusionOk="0" h="6858000" w="6095999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6304950" y="4653750"/>
            <a:ext cx="1140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LO PSICOLOGO SCOLASTICO</a:t>
            </a:r>
            <a:endParaRPr sz="4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304950" y="4912374"/>
            <a:ext cx="1140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rmAutofit fontScale="3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VADEMECUM DELLE BUONE PRASSI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 mucchio di fili colorati intrecciati per formare una lampadina di filo giallo" id="137" name="Google Shape;137;p3"/>
          <p:cNvPicPr preferRelativeResize="0"/>
          <p:nvPr/>
        </p:nvPicPr>
        <p:blipFill rotWithShape="1">
          <a:blip r:embed="rId6">
            <a:alphaModFix/>
          </a:blip>
          <a:srcRect b="0" l="9325" r="65416" t="0"/>
          <a:stretch/>
        </p:blipFill>
        <p:spPr>
          <a:xfrm>
            <a:off x="6304871" y="1436011"/>
            <a:ext cx="1722120" cy="3146899"/>
          </a:xfrm>
          <a:custGeom>
            <a:rect b="b" l="l" r="r" t="t"/>
            <a:pathLst>
              <a:path extrusionOk="0" h="5158850" w="609600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type="title"/>
          </p:nvPr>
        </p:nvSpPr>
        <p:spPr>
          <a:xfrm>
            <a:off x="715750" y="3256475"/>
            <a:ext cx="7356900" cy="27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it-IT">
                <a:solidFill>
                  <a:srgbClr val="0000FF"/>
                </a:solidFill>
              </a:rPr>
              <a:t>Quali punti di incontro tra rispetto della professionalità dello psicologo (titoli di studio, tariffe eque..) e la discrezionalità dell’autonomia scolastica?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475" y="790050"/>
            <a:ext cx="2209752" cy="220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7049" y="1626710"/>
            <a:ext cx="2394100" cy="12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1713" y="3256484"/>
            <a:ext cx="1411715" cy="141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3439000" y="587525"/>
            <a:ext cx="65442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4700" u="sng">
                <a:solidFill>
                  <a:srgbClr val="0000FF"/>
                </a:solidFill>
              </a:rPr>
              <a:t>Bandi scolastici</a:t>
            </a:r>
            <a:endParaRPr i="1" sz="2100" u="sng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VT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2023-10-05T12:14:15Z</dcterms:created>
  <dc:creator>Stefania Pelagotti</dc:creator>
</cp:coreProperties>
</file>